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77" r:id="rId10"/>
    <p:sldId id="278" r:id="rId11"/>
    <p:sldId id="268" r:id="rId12"/>
    <p:sldId id="270" r:id="rId13"/>
    <p:sldId id="272" r:id="rId14"/>
    <p:sldId id="274" r:id="rId15"/>
    <p:sldId id="275" r:id="rId16"/>
    <p:sldId id="276" r:id="rId17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E96AC-0CF7-42A1-A7FF-D9C332336385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9D6F6-557E-486E-8865-567D812B17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56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83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39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98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24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11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83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66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2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29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29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1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DAC08-7E29-4307-B1D1-536EBF3A703A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0B87-E6F3-4F1B-8B1D-BAEE78EA6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2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73427" y="1764915"/>
            <a:ext cx="9144000" cy="2387600"/>
          </a:xfrm>
        </p:spPr>
        <p:txBody>
          <a:bodyPr>
            <a:normAutofit/>
          </a:bodyPr>
          <a:lstStyle/>
          <a:p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AGGIORNAMENTO IN MATERIA FISCALE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31308" y="4434060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Studio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Torazza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Papone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Genova, 17 febbraio 2018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15414" y="620688"/>
            <a:ext cx="96970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 A.2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Fatturato = 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Costi professionali = 1.000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 previdenziali versati (minimi) = 400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15413" y="2708921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REGIME FORFETTARIO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Fatturato:                            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it-IT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5.000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Reddito imponibile (78%):              3.900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Contributi:                          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Reddito imponibile:        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3.500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Imposta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(15%):                     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525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/>
              <a:t> 	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768075" y="2708921"/>
            <a:ext cx="48005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REGIME ORDINARIO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Fatturato:                                5.000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Costi professionali:                </a:t>
            </a:r>
            <a:r>
              <a:rPr lang="it-IT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1.000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Reddito lordo:                        4.000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Contributi:                                 </a:t>
            </a:r>
            <a:r>
              <a:rPr lang="it-IT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Reddito imponibile:               3.440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Imposta (23%):                         791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Detrazioni d’imposta (*):      1.104</a:t>
            </a:r>
          </a:p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Nessun debito d’imposta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3392" y="5848241"/>
            <a:ext cx="1075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(*) Detrazione per lavoro autonomo in misura fissa per redditi inferiori a Euro 4.800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5.A FAC-SIMILE FATTURE ATTIVE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4247" y="1196753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Contribuente Minimo – Cliente: Società, Associazioni, ONLUS, professionista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853902"/>
            <a:ext cx="6819900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2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5.B FAC-SIMILE FATTURE ATTIVE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4247" y="1196753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Contribuente Minimo –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Cliente: privato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247" y="1620455"/>
            <a:ext cx="6819900" cy="486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8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07568" y="1342510"/>
            <a:ext cx="770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Contribuenti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Forfettari – Clienti: Società, Associazioni, ONLUS, professionisti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063552" y="416858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5.C </a:t>
            </a: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FAC-SIMILE FATTURE ATTIVE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9" y="1853902"/>
            <a:ext cx="69056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39616" y="1340768"/>
            <a:ext cx="5425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Contribuenti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forfettari – Clienti: privati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9" y="2123654"/>
            <a:ext cx="690562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692876" y="548680"/>
            <a:ext cx="8507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5.D </a:t>
            </a: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FAC-SIMILE FATTURE ATTIVE</a:t>
            </a:r>
          </a:p>
        </p:txBody>
      </p:sp>
    </p:spTree>
    <p:extLst>
      <p:ext uri="{BB962C8B-B14F-4D97-AF65-F5344CB8AC3E}">
        <p14:creationId xmlns:p14="http://schemas.microsoft.com/office/powerpoint/2010/main" val="18791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1277" y="642551"/>
            <a:ext cx="110963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SVOLGIMENTO DELLA PROFESSIONE IN FORMA ASSOCIATA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41405" y="2323070"/>
            <a:ext cx="98442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 ASSOCIATI</a:t>
            </a:r>
          </a:p>
          <a:p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SOCIETA’ TRA PROFESSIONISTI</a:t>
            </a:r>
          </a:p>
          <a:p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le ASSOCIAZIONI ……?</a:t>
            </a:r>
          </a:p>
        </p:txBody>
      </p:sp>
    </p:spTree>
    <p:extLst>
      <p:ext uri="{BB962C8B-B14F-4D97-AF65-F5344CB8AC3E}">
        <p14:creationId xmlns:p14="http://schemas.microsoft.com/office/powerpoint/2010/main" val="40217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7881" y="609600"/>
            <a:ext cx="8888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ULTIME NOVITA’ FISCALI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46205" y="2018270"/>
            <a:ext cx="8180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Modalità di pagamento dei dipendenti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Deducibilità spese di formazione professionale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Superammortamenti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Indirizzo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notifica avvisi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Incassi su conto corrente bancario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5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REGIMI FISCALI IN VIGORE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Contribuenti minimi</a:t>
            </a:r>
          </a:p>
          <a:p>
            <a:pPr marL="0" indent="0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Contribuenti forfettari </a:t>
            </a:r>
          </a:p>
          <a:p>
            <a:pPr marL="0" indent="0">
              <a:buNone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Contribuenti in contabilità semplificata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ADEMPIMENTI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SPESOMETRO TRIMESTRALE 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715953"/>
              </p:ext>
            </p:extLst>
          </p:nvPr>
        </p:nvGraphicFramePr>
        <p:xfrm>
          <a:off x="1430637" y="2564941"/>
          <a:ext cx="8128000" cy="14833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</a:t>
                      </a:r>
                      <a:r>
                        <a:rPr lang="it-IT" baseline="0" dirty="0" smtClean="0"/>
                        <a:t> fiscale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Obbligo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Contribuenti</a:t>
                      </a:r>
                      <a:r>
                        <a:rPr lang="it-IT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Contribuenti forfettari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Contribuenti</a:t>
                      </a:r>
                      <a:r>
                        <a:rPr lang="it-IT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semplificata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Connettore 2 4"/>
          <p:cNvCxnSpPr/>
          <p:nvPr/>
        </p:nvCxnSpPr>
        <p:spPr>
          <a:xfrm>
            <a:off x="3237470" y="3991233"/>
            <a:ext cx="345989" cy="32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3682314" y="4164227"/>
            <a:ext cx="46832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Comunicazione trimestrale: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trimestre = 31.05.2018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trimestre = 1.10.2018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trimestre = 30.11.2018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trimestre = 28.02.2019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Comunicazione semestrale: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semestre = 01.10.2018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semestre = 28.02.2019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39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ADEMPIMENTI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DICHIARAZIONE IVA TRIMESTRALE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37321"/>
              </p:ext>
            </p:extLst>
          </p:nvPr>
        </p:nvGraphicFramePr>
        <p:xfrm>
          <a:off x="1447113" y="2680272"/>
          <a:ext cx="8128000" cy="14833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</a:t>
                      </a:r>
                      <a:r>
                        <a:rPr lang="it-IT" baseline="0" dirty="0" smtClean="0"/>
                        <a:t> fiscale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Obbligo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Contribuenti</a:t>
                      </a:r>
                      <a:r>
                        <a:rPr lang="it-IT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Contribuenti forfettari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Contribuenti in semplificata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DIPENDE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 flipH="1">
            <a:off x="2949146" y="4250724"/>
            <a:ext cx="288324" cy="486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838200" y="4736757"/>
            <a:ext cx="446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Scadenze: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31/05/2018 = primo trimestre 2018;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16/09/2018 = secondo trimestre 2018;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30/11/2018 = terzo trimestre 2018;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28/02/2019 = dichiarazione IVA anno 2018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7455243" y="4250724"/>
            <a:ext cx="313038" cy="411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483178" y="4819135"/>
            <a:ext cx="53134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nel trimestre vengono effettuate soltanto operazioni esenti non è richiesto l’invio; se però nel trimestre successivo viene emess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anche solo una fattura attiva con IVA andranno comunicate le operazioni non solo del trimestre oggetto ma anche quelle del periodo  precedente, inizialmente esonerate dall’obbligo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ADEMPIMENTI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 TESSERA SANITARIA 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508725"/>
              </p:ext>
            </p:extLst>
          </p:nvPr>
        </p:nvGraphicFramePr>
        <p:xfrm>
          <a:off x="1924908" y="2713222"/>
          <a:ext cx="8128000" cy="14833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Regime fiscale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Obbligo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Contribuenti</a:t>
                      </a:r>
                      <a:r>
                        <a:rPr lang="it-IT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Contribuenti forfettari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Contribuenti in semplificata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REGIMI FISCALI A CONFRONTO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210896"/>
              </p:ext>
            </p:extLst>
          </p:nvPr>
        </p:nvGraphicFramePr>
        <p:xfrm>
          <a:off x="3252227" y="781180"/>
          <a:ext cx="6215253" cy="5989320"/>
        </p:xfrm>
        <a:graphic>
          <a:graphicData uri="http://schemas.openxmlformats.org/drawingml/2006/table">
            <a:tbl>
              <a:tblPr firstRow="1" bandRow="1"/>
              <a:tblGrid>
                <a:gridCol w="1404156"/>
                <a:gridCol w="1188131"/>
                <a:gridCol w="2254813"/>
                <a:gridCol w="1368153"/>
              </a:tblGrid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ATTUALI MINIMI</a:t>
                      </a:r>
                      <a:endParaRPr lang="it-IT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NUOVE REGIME FORFETTARIO</a:t>
                      </a:r>
                      <a:endParaRPr lang="it-IT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REGIME ORDINARIO</a:t>
                      </a:r>
                      <a:endParaRPr lang="it-IT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 Compensi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</a:t>
                      </a:r>
                      <a:r>
                        <a:rPr lang="it-IT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€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30.000 €</a:t>
                      </a:r>
                    </a:p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(codice attività</a:t>
                      </a:r>
                      <a:r>
                        <a:rPr lang="it-IT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r>
                        <a:rPr lang="it-IT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.90.30)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Nessuno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Beni strumentali + locazioni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15.000 € in</a:t>
                      </a:r>
                      <a:r>
                        <a:rPr lang="it-IT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anni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20.000 € sui beni a</a:t>
                      </a:r>
                      <a:r>
                        <a:rPr lang="it-IT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fine anno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Nessuno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Obbligo tenuta contabilità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Determinazione dei costi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Analitica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Forfettaria (78%)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Analitica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Imposte dirette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 (imposta</a:t>
                      </a:r>
                      <a:r>
                        <a:rPr lang="it-IT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sostitutiva)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 (imposta sostitutiva)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IRPEF e add.li </a:t>
                      </a:r>
                      <a:r>
                        <a:rPr lang="it-IT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</a:t>
                      </a:r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/reg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SI/NO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Ritenute d’acconto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Sostituti d’imposta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 di settore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Durata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anni</a:t>
                      </a:r>
                      <a:r>
                        <a:rPr lang="it-IT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ovvero fino al 35°anno d’età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Illimitato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Illimitato</a:t>
                      </a:r>
                      <a:endParaRPr lang="it-IT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04977" y="1527521"/>
            <a:ext cx="8280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i nuovi contribuenti forfettari è prevista: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Tassazione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5% anziché al 15% per i primi cinque anni d’attività;</a:t>
            </a:r>
          </a:p>
          <a:p>
            <a:pPr algn="just"/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04977" y="3012146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DETERMINAZIONE IMPOSTE SU REDDITO PROFESSIONALE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Ricavi   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Coefficiente    =   Reddito  -  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Enpap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  Imponibile   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Aliquota   =   Imposte 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30.000             78%                23.400         2.470             20.930              15%            3.139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9939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47528" y="548680"/>
            <a:ext cx="85689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SCEGLIERE IL REGIME FORFETTARIO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47528" y="2149119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Inizio attività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nel modulo di apertura della partita iva indicazione del regime fiscale agevolato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5" y="2924945"/>
            <a:ext cx="640640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919536" y="450912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Partita IVA già attiva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adesione automatica se vengono rispettate le condizioni d’accesso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N.B. Nonostante il contribuente possieda le caratteristiche per rientrare nel regime forfettario, può con opzione scegliere di mantenere il regime ordinario. 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L’opzione dura irrevocabilmente un triennio</a:t>
            </a:r>
          </a:p>
        </p:txBody>
      </p:sp>
    </p:spTree>
    <p:extLst>
      <p:ext uri="{BB962C8B-B14F-4D97-AF65-F5344CB8AC3E}">
        <p14:creationId xmlns:p14="http://schemas.microsoft.com/office/powerpoint/2010/main" val="37164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7381" y="1578802"/>
            <a:ext cx="10945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 A.1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Fatturato = 15.000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Costi professionali = 3.300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 previdenziali versati = 1.630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Spese mediche = 1.000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Interessi mutuo abitazione principale = 3.000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figlio a carico al 50%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90215" y="3645024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REGIME FORFETTARIO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Fatturato:                        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15.000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Reddito imponibile (78%):             11.700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Contributi:                          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it-IT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1.630</a:t>
            </a:r>
            <a:endParaRPr lang="it-IT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Reddito imponibile:        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10.070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Imposta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                  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1.510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344139" y="3356993"/>
            <a:ext cx="45125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REGIME ORDINARIO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Fatturato:                           15.000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Costi professionali:             </a:t>
            </a:r>
            <a:r>
              <a:rPr lang="it-IT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3.300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Reddito lordo:                    11.700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Contributi:                           1.630</a:t>
            </a:r>
            <a:endParaRPr lang="it-IT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Reddito imponibile:           10.070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Imposta (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23%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                  2.316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Detrazioni d’imposta(*):     </a:t>
            </a:r>
            <a:r>
              <a:rPr lang="it-IT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2.128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Imposta netta:                       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3392" y="260649"/>
            <a:ext cx="11041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CONVENIENZA TRA FORFETTARIO E ORDINARIO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31371" y="6063680"/>
            <a:ext cx="1142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(*) Le detrazioni d’imposta sono così riepilogate: Euro 416 per detrazione figlio a carico al 50%, Euro 760 per la detrazione del 19% su spese mediche e interessi mutuo, Euro 952 per detrazioni di lavoro autonomo.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58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726</Words>
  <Application>Microsoft Office PowerPoint</Application>
  <PresentationFormat>Personalizzato</PresentationFormat>
  <Paragraphs>197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AGGIORNAMENTO IN MATERIA FISCALE</vt:lpstr>
      <vt:lpstr>REGIMI FISCALI IN VIGORE</vt:lpstr>
      <vt:lpstr>1. ADEMPIMENTI</vt:lpstr>
      <vt:lpstr>1. ADEMPIMENTI</vt:lpstr>
      <vt:lpstr>1. ADEMPIMENTI</vt:lpstr>
      <vt:lpstr>2. REGIMI FISCALI A CONFRONTO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5.A FAC-SIMILE FATTURE ATTIVE</vt:lpstr>
      <vt:lpstr>5.B FAC-SIMILE FATTURE ATTIVE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REGIMI FISCALI</dc:title>
  <dc:creator>Utente Windows</dc:creator>
  <cp:lastModifiedBy>Severino Savarese</cp:lastModifiedBy>
  <cp:revision>11</cp:revision>
  <cp:lastPrinted>2018-02-16T16:13:40Z</cp:lastPrinted>
  <dcterms:created xsi:type="dcterms:W3CDTF">2017-01-10T20:51:23Z</dcterms:created>
  <dcterms:modified xsi:type="dcterms:W3CDTF">2018-02-19T12:47:55Z</dcterms:modified>
</cp:coreProperties>
</file>